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Tahoma"/>
      <p:regular r:id="rId13"/>
      <p:bold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ip8xbEXuYt7buAzSn0n3Wvgv/k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Tahoma-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font" Target="fonts/Tahoma-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8"/>
          <p:cNvSpPr/>
          <p:nvPr>
            <p:ph idx="2" type="pic"/>
          </p:nvPr>
        </p:nvSpPr>
        <p:spPr>
          <a:xfrm>
            <a:off x="5183188" y="987425"/>
            <a:ext cx="6172200" cy="4873625"/>
          </a:xfrm>
          <a:prstGeom prst="rect">
            <a:avLst/>
          </a:prstGeom>
          <a:noFill/>
          <a:ln>
            <a:noFill/>
          </a:ln>
        </p:spPr>
      </p:sp>
      <p:sp>
        <p:nvSpPr>
          <p:cNvPr id="64" name="Google Shape;64;p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A map of South Hams area of South Devon with red outline&#10;&#10;" id="84" name="Google Shape;84;p1"/>
          <p:cNvPicPr preferRelativeResize="0"/>
          <p:nvPr/>
        </p:nvPicPr>
        <p:blipFill rotWithShape="1">
          <a:blip r:embed="rId3">
            <a:alphaModFix amt="20000"/>
          </a:blip>
          <a:srcRect b="0" l="0" r="0" t="0"/>
          <a:stretch/>
        </p:blipFill>
        <p:spPr>
          <a:xfrm>
            <a:off x="2034283" y="850274"/>
            <a:ext cx="10071725" cy="5974364"/>
          </a:xfrm>
          <a:prstGeom prst="rect">
            <a:avLst/>
          </a:prstGeom>
          <a:noFill/>
          <a:ln>
            <a:noFill/>
          </a:ln>
        </p:spPr>
      </p:pic>
      <p:sp>
        <p:nvSpPr>
          <p:cNvPr id="85" name="Google Shape;85;p1"/>
          <p:cNvSpPr txBox="1"/>
          <p:nvPr>
            <p:ph type="ctrTitle"/>
          </p:nvPr>
        </p:nvSpPr>
        <p:spPr>
          <a:xfrm>
            <a:off x="1524000" y="421240"/>
            <a:ext cx="9144000" cy="94522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ahoma"/>
              <a:buNone/>
            </a:pPr>
            <a:r>
              <a:rPr lang="en-US">
                <a:latin typeface="Tahoma"/>
                <a:ea typeface="Tahoma"/>
                <a:cs typeface="Tahoma"/>
                <a:sym typeface="Tahoma"/>
              </a:rPr>
              <a:t>It’s ‘33 &amp; things are great</a:t>
            </a:r>
            <a:endParaRPr/>
          </a:p>
        </p:txBody>
      </p:sp>
      <p:sp>
        <p:nvSpPr>
          <p:cNvPr id="86" name="Google Shape;86;p1"/>
          <p:cNvSpPr txBox="1"/>
          <p:nvPr>
            <p:ph idx="1" type="subTitle"/>
          </p:nvPr>
        </p:nvSpPr>
        <p:spPr>
          <a:xfrm>
            <a:off x="1524000" y="3602038"/>
            <a:ext cx="9144000" cy="52817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latin typeface="Tahoma"/>
                <a:ea typeface="Tahoma"/>
                <a:cs typeface="Tahoma"/>
                <a:sym typeface="Tahoma"/>
              </a:rPr>
              <a:t>How did we get here?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 name="Shape 90"/>
        <p:cNvGrpSpPr/>
        <p:nvPr/>
      </p:nvGrpSpPr>
      <p:grpSpPr>
        <a:xfrm>
          <a:off x="0" y="0"/>
          <a:ext cx="0" cy="0"/>
          <a:chOff x="0" y="0"/>
          <a:chExt cx="0" cy="0"/>
        </a:xfrm>
      </p:grpSpPr>
      <p:pic>
        <p:nvPicPr>
          <p:cNvPr descr="A map of South Hams area of South Devon with red outline&#10;&#10;" id="91" name="Google Shape;91;p2"/>
          <p:cNvPicPr preferRelativeResize="0"/>
          <p:nvPr/>
        </p:nvPicPr>
        <p:blipFill rotWithShape="1">
          <a:blip r:embed="rId3">
            <a:alphaModFix amt="20000"/>
          </a:blip>
          <a:srcRect b="0" l="0" r="0" t="0"/>
          <a:stretch/>
        </p:blipFill>
        <p:spPr>
          <a:xfrm>
            <a:off x="1037967" y="475863"/>
            <a:ext cx="10232687" cy="5974364"/>
          </a:xfrm>
          <a:prstGeom prst="rect">
            <a:avLst/>
          </a:prstGeom>
          <a:noFill/>
          <a:ln>
            <a:noFill/>
          </a:ln>
        </p:spPr>
      </p:pic>
      <p:sp>
        <p:nvSpPr>
          <p:cNvPr id="92" name="Google Shape;92;p2"/>
          <p:cNvSpPr txBox="1"/>
          <p:nvPr>
            <p:ph type="ctrTitle"/>
          </p:nvPr>
        </p:nvSpPr>
        <p:spPr>
          <a:xfrm>
            <a:off x="1524000" y="721671"/>
            <a:ext cx="9144000" cy="55232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Font typeface="Tahoma"/>
              <a:buNone/>
            </a:pPr>
            <a:r>
              <a:rPr lang="en-US" sz="2400">
                <a:latin typeface="Tahoma"/>
                <a:ea typeface="Tahoma"/>
                <a:cs typeface="Tahoma"/>
                <a:sym typeface="Tahoma"/>
              </a:rPr>
              <a:t>2023 was a time of change, and some good luck….</a:t>
            </a:r>
            <a:endParaRPr/>
          </a:p>
        </p:txBody>
      </p:sp>
      <p:sp>
        <p:nvSpPr>
          <p:cNvPr id="93" name="Google Shape;93;p2"/>
          <p:cNvSpPr txBox="1"/>
          <p:nvPr>
            <p:ph idx="1" type="subTitle"/>
          </p:nvPr>
        </p:nvSpPr>
        <p:spPr>
          <a:xfrm>
            <a:off x="1037967" y="1519804"/>
            <a:ext cx="10500092" cy="4707449"/>
          </a:xfrm>
          <a:prstGeom prst="rect">
            <a:avLst/>
          </a:prstGeom>
          <a:noFill/>
          <a:ln>
            <a:noFill/>
          </a:ln>
        </p:spPr>
        <p:txBody>
          <a:bodyPr anchorCtr="0" anchor="t" bIns="45700" lIns="91425" spcFirstLastPara="1" rIns="91425" wrap="square" tIns="45700">
            <a:normAutofit lnSpcReduction="10000"/>
          </a:bodyPr>
          <a:lstStyle/>
          <a:p>
            <a:pPr indent="-342900" lvl="0" marL="342900" rtl="0" algn="ctr">
              <a:lnSpc>
                <a:spcPct val="90000"/>
              </a:lnSpc>
              <a:spcBef>
                <a:spcPts val="0"/>
              </a:spcBef>
              <a:spcAft>
                <a:spcPts val="0"/>
              </a:spcAft>
              <a:buClr>
                <a:schemeClr val="dk1"/>
              </a:buClr>
              <a:buSzPts val="2400"/>
              <a:buFont typeface="Arial"/>
              <a:buChar char="•"/>
            </a:pPr>
            <a:r>
              <a:rPr lang="en-US"/>
              <a:t>Farmers wanted change – SustainUK survey found 55% of farmers were ready to look at the market on their doorstep, much support for farmer owned co-operatives</a:t>
            </a:r>
            <a:endParaRPr/>
          </a:p>
          <a:p>
            <a:pPr indent="-342900" lvl="0" marL="342900" rtl="0" algn="ctr">
              <a:lnSpc>
                <a:spcPct val="90000"/>
              </a:lnSpc>
              <a:spcBef>
                <a:spcPts val="1000"/>
              </a:spcBef>
              <a:spcAft>
                <a:spcPts val="0"/>
              </a:spcAft>
              <a:buClr>
                <a:schemeClr val="dk1"/>
              </a:buClr>
              <a:buSzPts val="2400"/>
              <a:buFont typeface="Arial"/>
              <a:buChar char="•"/>
            </a:pPr>
            <a:r>
              <a:rPr lang="en-US"/>
              <a:t>Technology that can connect farmers to citizens was reliable, affordable and understandable</a:t>
            </a:r>
            <a:endParaRPr/>
          </a:p>
          <a:p>
            <a:pPr indent="-342900" lvl="0" marL="342900" rtl="0" algn="ctr">
              <a:lnSpc>
                <a:spcPct val="90000"/>
              </a:lnSpc>
              <a:spcBef>
                <a:spcPts val="1000"/>
              </a:spcBef>
              <a:spcAft>
                <a:spcPts val="0"/>
              </a:spcAft>
              <a:buClr>
                <a:schemeClr val="dk1"/>
              </a:buClr>
              <a:buSzPts val="2400"/>
              <a:buFont typeface="Arial"/>
              <a:buChar char="•"/>
            </a:pPr>
            <a:r>
              <a:rPr lang="en-US"/>
              <a:t>Local Authorities moved mountains to procure locally and support farmers of all sizes to achieve genuine agroecological transitions</a:t>
            </a:r>
            <a:endParaRPr/>
          </a:p>
          <a:p>
            <a:pPr indent="-342900" lvl="0" marL="342900" rtl="0" algn="ctr">
              <a:lnSpc>
                <a:spcPct val="90000"/>
              </a:lnSpc>
              <a:spcBef>
                <a:spcPts val="1000"/>
              </a:spcBef>
              <a:spcAft>
                <a:spcPts val="0"/>
              </a:spcAft>
              <a:buClr>
                <a:schemeClr val="dk1"/>
              </a:buClr>
              <a:buSzPts val="2400"/>
              <a:buFont typeface="Arial"/>
              <a:buChar char="•"/>
            </a:pPr>
            <a:r>
              <a:rPr lang="en-US"/>
              <a:t>Citizens finally saw for themselves the links between the food they ate and the climate &amp; biodiversity crises</a:t>
            </a:r>
            <a:endParaRPr/>
          </a:p>
          <a:p>
            <a:pPr indent="-342900" lvl="0" marL="342900" rtl="0" algn="ctr">
              <a:lnSpc>
                <a:spcPct val="90000"/>
              </a:lnSpc>
              <a:spcBef>
                <a:spcPts val="1000"/>
              </a:spcBef>
              <a:spcAft>
                <a:spcPts val="0"/>
              </a:spcAft>
              <a:buClr>
                <a:schemeClr val="dk1"/>
              </a:buClr>
              <a:buSzPts val="2400"/>
              <a:buFont typeface="Arial"/>
              <a:buChar char="•"/>
            </a:pPr>
            <a:r>
              <a:rPr lang="en-US"/>
              <a:t>Retailers (ed’s note, we do not know which one went first), saw the need to differentiate themselves from the Supermarket blueprint that had established itself in the ‘80s, ie ride into town, run the local traders off the road and buy nothing from the locals. That changed…</a:t>
            </a:r>
            <a:endParaRPr/>
          </a:p>
          <a:p>
            <a:pPr indent="-190500" lvl="0" marL="342900" rtl="0" algn="ctr">
              <a:lnSpc>
                <a:spcPct val="90000"/>
              </a:lnSpc>
              <a:spcBef>
                <a:spcPts val="1000"/>
              </a:spcBef>
              <a:spcAft>
                <a:spcPts val="0"/>
              </a:spcAft>
              <a:buClr>
                <a:schemeClr val="dk1"/>
              </a:buClr>
              <a:buSzPts val="2400"/>
              <a:buFont typeface="Arial"/>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A map of South Hams area of South Devon with red outline&#10;&#10;" id="98" name="Google Shape;98;p3"/>
          <p:cNvPicPr preferRelativeResize="0"/>
          <p:nvPr/>
        </p:nvPicPr>
        <p:blipFill rotWithShape="1">
          <a:blip r:embed="rId3">
            <a:alphaModFix amt="20000"/>
          </a:blip>
          <a:srcRect b="0" l="0" r="0" t="0"/>
          <a:stretch/>
        </p:blipFill>
        <p:spPr>
          <a:xfrm>
            <a:off x="1037967" y="475863"/>
            <a:ext cx="10232687" cy="5974364"/>
          </a:xfrm>
          <a:prstGeom prst="rect">
            <a:avLst/>
          </a:prstGeom>
          <a:noFill/>
          <a:ln>
            <a:noFill/>
          </a:ln>
        </p:spPr>
      </p:pic>
      <p:sp>
        <p:nvSpPr>
          <p:cNvPr id="99" name="Google Shape;99;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ahoma"/>
              <a:buNone/>
            </a:pPr>
            <a:r>
              <a:rPr lang="en-US">
                <a:latin typeface="Tahoma"/>
                <a:ea typeface="Tahoma"/>
                <a:cs typeface="Tahoma"/>
                <a:sym typeface="Tahoma"/>
              </a:rPr>
              <a:t>And</a:t>
            </a:r>
            <a:endParaRPr/>
          </a:p>
        </p:txBody>
      </p:sp>
      <p:sp>
        <p:nvSpPr>
          <p:cNvPr id="100" name="Google Shape;100;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latin typeface="Tahoma"/>
                <a:ea typeface="Tahoma"/>
                <a:cs typeface="Tahoma"/>
                <a:sym typeface="Tahoma"/>
              </a:rPr>
              <a:t>A change of Government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
          <p:cNvSpPr txBox="1"/>
          <p:nvPr/>
        </p:nvSpPr>
        <p:spPr>
          <a:xfrm>
            <a:off x="750012" y="503434"/>
            <a:ext cx="486995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Tahoma"/>
                <a:ea typeface="Tahoma"/>
                <a:cs typeface="Tahoma"/>
                <a:sym typeface="Tahoma"/>
              </a:rPr>
              <a:t>In South Hams, after allowing for 2</a:t>
            </a:r>
            <a:r>
              <a:rPr b="0" baseline="30000" i="0" lang="en-US" sz="1800" u="none" cap="none" strike="noStrike">
                <a:solidFill>
                  <a:schemeClr val="dk1"/>
                </a:solidFill>
                <a:latin typeface="Tahoma"/>
                <a:ea typeface="Tahoma"/>
                <a:cs typeface="Tahoma"/>
                <a:sym typeface="Tahoma"/>
              </a:rPr>
              <a:t>nd</a:t>
            </a:r>
            <a:r>
              <a:rPr b="0" i="0" lang="en-US" sz="1800" u="none" cap="none" strike="noStrike">
                <a:solidFill>
                  <a:schemeClr val="dk1"/>
                </a:solidFill>
                <a:latin typeface="Tahoma"/>
                <a:ea typeface="Tahoma"/>
                <a:cs typeface="Tahoma"/>
                <a:sym typeface="Tahoma"/>
              </a:rPr>
              <a:t> homes &amp; holiday homes, there are approx. 44,000 households.</a:t>
            </a:r>
            <a:endParaRPr/>
          </a:p>
        </p:txBody>
      </p:sp>
      <p:sp>
        <p:nvSpPr>
          <p:cNvPr id="106" name="Google Shape;106;p4"/>
          <p:cNvSpPr txBox="1"/>
          <p:nvPr/>
        </p:nvSpPr>
        <p:spPr>
          <a:xfrm>
            <a:off x="6397377" y="503434"/>
            <a:ext cx="504461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ahoma"/>
                <a:ea typeface="Tahoma"/>
                <a:cs typeface="Tahoma"/>
                <a:sym typeface="Tahoma"/>
              </a:rPr>
              <a:t>That spend an average of £4104 per year on food consumed at home &amp; £1601 per year on take-outs and canteens.</a:t>
            </a:r>
            <a:endParaRPr/>
          </a:p>
        </p:txBody>
      </p:sp>
      <p:sp>
        <p:nvSpPr>
          <p:cNvPr id="107" name="Google Shape;107;p4"/>
          <p:cNvSpPr txBox="1"/>
          <p:nvPr/>
        </p:nvSpPr>
        <p:spPr>
          <a:xfrm>
            <a:off x="750012" y="2003461"/>
            <a:ext cx="486995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ahoma"/>
                <a:ea typeface="Tahoma"/>
                <a:cs typeface="Tahoma"/>
                <a:sym typeface="Tahoma"/>
              </a:rPr>
              <a:t>In 2023, there were no figures, but it’s unlikely that more than a couple of percent of this spend was Organic &amp; locally produced.</a:t>
            </a:r>
            <a:endParaRPr/>
          </a:p>
        </p:txBody>
      </p:sp>
      <p:sp>
        <p:nvSpPr>
          <p:cNvPr id="108" name="Google Shape;108;p4"/>
          <p:cNvSpPr txBox="1"/>
          <p:nvPr/>
        </p:nvSpPr>
        <p:spPr>
          <a:xfrm>
            <a:off x="6397377" y="2003461"/>
            <a:ext cx="504461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ahoma"/>
                <a:ea typeface="Tahoma"/>
                <a:cs typeface="Tahoma"/>
                <a:sym typeface="Tahoma"/>
              </a:rPr>
              <a:t>Which is a shame, as according to Sustain, the food charity, £1 spent on local food generates another £2.50 to circulate in the local economy.</a:t>
            </a:r>
            <a:endParaRPr/>
          </a:p>
        </p:txBody>
      </p:sp>
      <p:sp>
        <p:nvSpPr>
          <p:cNvPr id="109" name="Google Shape;109;p4"/>
          <p:cNvSpPr txBox="1"/>
          <p:nvPr/>
        </p:nvSpPr>
        <p:spPr>
          <a:xfrm>
            <a:off x="750012" y="3429000"/>
            <a:ext cx="486995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ahoma"/>
                <a:ea typeface="Tahoma"/>
                <a:cs typeface="Tahoma"/>
                <a:sym typeface="Tahoma"/>
              </a:rPr>
              <a:t>While the same report said that around 25p is generated when that same £1 is spent in a supermarket. </a:t>
            </a:r>
            <a:endParaRPr/>
          </a:p>
        </p:txBody>
      </p:sp>
      <p:sp>
        <p:nvSpPr>
          <p:cNvPr id="110" name="Google Shape;110;p4"/>
          <p:cNvSpPr txBox="1"/>
          <p:nvPr/>
        </p:nvSpPr>
        <p:spPr>
          <a:xfrm>
            <a:off x="6397377" y="3429000"/>
            <a:ext cx="504461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ahoma"/>
                <a:ea typeface="Tahoma"/>
                <a:cs typeface="Tahoma"/>
                <a:sym typeface="Tahoma"/>
              </a:rPr>
              <a:t>And Organic Farming results in 50% more biodiversity than non-organic farming, and a lot more carbon is stored too. </a:t>
            </a:r>
            <a:endParaRPr/>
          </a:p>
        </p:txBody>
      </p:sp>
      <p:sp>
        <p:nvSpPr>
          <p:cNvPr id="111" name="Google Shape;111;p4"/>
          <p:cNvSpPr txBox="1"/>
          <p:nvPr/>
        </p:nvSpPr>
        <p:spPr>
          <a:xfrm>
            <a:off x="750013" y="5157627"/>
            <a:ext cx="106919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ahoma"/>
                <a:ea typeface="Tahoma"/>
                <a:cs typeface="Tahoma"/>
                <a:sym typeface="Tahoma"/>
              </a:rPr>
              <a:t>So, we set the controls for 10% of the at home &amp; out of home markets, and good things happened…..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A map of South Hams area of South Devon with red outline&#10;&#10;" id="116" name="Google Shape;116;p5"/>
          <p:cNvPicPr preferRelativeResize="0"/>
          <p:nvPr/>
        </p:nvPicPr>
        <p:blipFill rotWithShape="1">
          <a:blip r:embed="rId3">
            <a:alphaModFix amt="20000"/>
          </a:blip>
          <a:srcRect b="0" l="0" r="0" t="0"/>
          <a:stretch/>
        </p:blipFill>
        <p:spPr>
          <a:xfrm>
            <a:off x="1037967" y="475863"/>
            <a:ext cx="10232687" cy="5974364"/>
          </a:xfrm>
          <a:prstGeom prst="rect">
            <a:avLst/>
          </a:prstGeom>
          <a:noFill/>
          <a:ln>
            <a:noFill/>
          </a:ln>
        </p:spPr>
      </p:pic>
      <p:pic>
        <p:nvPicPr>
          <p:cNvPr id="117" name="Google Shape;117;p5"/>
          <p:cNvPicPr preferRelativeResize="0"/>
          <p:nvPr/>
        </p:nvPicPr>
        <p:blipFill rotWithShape="1">
          <a:blip r:embed="rId4">
            <a:alphaModFix/>
          </a:blip>
          <a:srcRect b="0" l="0" r="0" t="0"/>
          <a:stretch/>
        </p:blipFill>
        <p:spPr>
          <a:xfrm>
            <a:off x="839315" y="196842"/>
            <a:ext cx="10232687" cy="63496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descr="A map of South Hams area of South Devon with red outline&#10;&#10;" id="122" name="Google Shape;122;p6"/>
          <p:cNvPicPr preferRelativeResize="0"/>
          <p:nvPr/>
        </p:nvPicPr>
        <p:blipFill rotWithShape="1">
          <a:blip r:embed="rId3">
            <a:alphaModFix amt="5000"/>
          </a:blip>
          <a:srcRect b="0" l="0" r="0" t="0"/>
          <a:stretch/>
        </p:blipFill>
        <p:spPr>
          <a:xfrm>
            <a:off x="1037967" y="475862"/>
            <a:ext cx="10394391" cy="6068775"/>
          </a:xfrm>
          <a:prstGeom prst="rect">
            <a:avLst/>
          </a:prstGeom>
          <a:noFill/>
          <a:ln>
            <a:noFill/>
          </a:ln>
        </p:spPr>
      </p:pic>
      <p:pic>
        <p:nvPicPr>
          <p:cNvPr descr="A pie chart with numbers and text&#10;&#10;Description automatically generated" id="123" name="Google Shape;123;p6"/>
          <p:cNvPicPr preferRelativeResize="0"/>
          <p:nvPr/>
        </p:nvPicPr>
        <p:blipFill rotWithShape="1">
          <a:blip r:embed="rId4">
            <a:alphaModFix/>
          </a:blip>
          <a:srcRect b="0" l="0" r="0" t="0"/>
          <a:stretch/>
        </p:blipFill>
        <p:spPr>
          <a:xfrm>
            <a:off x="3688424" y="39483"/>
            <a:ext cx="7643971" cy="6779034"/>
          </a:xfrm>
          <a:prstGeom prst="rect">
            <a:avLst/>
          </a:prstGeom>
          <a:noFill/>
          <a:ln>
            <a:noFill/>
          </a:ln>
        </p:spPr>
      </p:pic>
      <p:sp>
        <p:nvSpPr>
          <p:cNvPr id="124" name="Google Shape;124;p6"/>
          <p:cNvSpPr txBox="1"/>
          <p:nvPr/>
        </p:nvSpPr>
        <p:spPr>
          <a:xfrm>
            <a:off x="452063" y="313363"/>
            <a:ext cx="3318553" cy="646330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Tahoma"/>
                <a:ea typeface="Tahoma"/>
                <a:cs typeface="Tahoma"/>
                <a:sym typeface="Tahoma"/>
              </a:rPr>
              <a:t>A 10% market share meant 1722ha of land converted to Organic methods</a:t>
            </a:r>
            <a:endParaRPr/>
          </a:p>
          <a:p>
            <a:pPr indent="0" lvl="0" marL="0" marR="0" rtl="0" algn="l">
              <a:spcBef>
                <a:spcPts val="0"/>
              </a:spcBef>
              <a:spcAft>
                <a:spcPts val="0"/>
              </a:spcAft>
              <a:buNone/>
            </a:pPr>
            <a:r>
              <a:t/>
            </a:r>
            <a:endParaRPr sz="1800">
              <a:solidFill>
                <a:schemeClr val="dk1"/>
              </a:solidFill>
              <a:latin typeface="Tahoma"/>
              <a:ea typeface="Tahoma"/>
              <a:cs typeface="Tahoma"/>
              <a:sym typeface="Tahoma"/>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Tahoma"/>
                <a:ea typeface="Tahoma"/>
                <a:cs typeface="Tahoma"/>
                <a:sym typeface="Tahoma"/>
              </a:rPr>
              <a:t>Resulting in Soil Organic Matter (SOM) rising from 5% up to 7.5% in the first 10 years</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Tahoma"/>
              <a:ea typeface="Tahoma"/>
              <a:cs typeface="Tahoma"/>
              <a:sym typeface="Tahoma"/>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Tahoma"/>
                <a:ea typeface="Tahoma"/>
                <a:cs typeface="Tahoma"/>
                <a:sym typeface="Tahoma"/>
              </a:rPr>
              <a:t>The 2.5% rise in SOM (of which 40% is Carbon) was about 120,000t of Carbon removed from the atmosphere across the 1722ha</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Tahoma"/>
              <a:ea typeface="Tahoma"/>
              <a:cs typeface="Tahoma"/>
              <a:sym typeface="Tahoma"/>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Tahoma"/>
                <a:ea typeface="Tahoma"/>
                <a:cs typeface="Tahoma"/>
                <a:sym typeface="Tahoma"/>
              </a:rPr>
              <a:t>Which is 2.7t of carbon for each of the 44,000 homes</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Tahoma"/>
              <a:ea typeface="Tahoma"/>
              <a:cs typeface="Tahoma"/>
              <a:sym typeface="Tahoma"/>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Tahoma"/>
                <a:ea typeface="Tahoma"/>
                <a:cs typeface="Tahoma"/>
                <a:sym typeface="Tahoma"/>
              </a:rPr>
              <a:t>The average UK citizen’s Carbon footprint is 2.7t of Carbon right now</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Tahoma"/>
              <a:ea typeface="Tahoma"/>
              <a:cs typeface="Tahoma"/>
              <a:sym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A map of South Hams area of South Devon with red outline&#10;&#10;" id="129" name="Google Shape;129;p7"/>
          <p:cNvPicPr preferRelativeResize="0"/>
          <p:nvPr/>
        </p:nvPicPr>
        <p:blipFill rotWithShape="1">
          <a:blip r:embed="rId3">
            <a:alphaModFix amt="20000"/>
          </a:blip>
          <a:srcRect b="0" l="0" r="0" t="0"/>
          <a:stretch/>
        </p:blipFill>
        <p:spPr>
          <a:xfrm>
            <a:off x="842483" y="475863"/>
            <a:ext cx="10428172" cy="5974364"/>
          </a:xfrm>
          <a:prstGeom prst="rect">
            <a:avLst/>
          </a:prstGeom>
          <a:noFill/>
          <a:ln>
            <a:noFill/>
          </a:ln>
        </p:spPr>
      </p:pic>
      <p:sp>
        <p:nvSpPr>
          <p:cNvPr id="130" name="Google Shape;130;p7"/>
          <p:cNvSpPr txBox="1"/>
          <p:nvPr/>
        </p:nvSpPr>
        <p:spPr>
          <a:xfrm>
            <a:off x="1099335" y="688368"/>
            <a:ext cx="9965931" cy="53860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u="sng">
                <a:solidFill>
                  <a:schemeClr val="dk1"/>
                </a:solidFill>
                <a:latin typeface="Tahoma"/>
                <a:ea typeface="Tahoma"/>
                <a:cs typeface="Tahoma"/>
                <a:sym typeface="Tahoma"/>
              </a:rPr>
              <a:t>Farmers</a:t>
            </a:r>
            <a:endParaRPr b="1" sz="1800" u="sng">
              <a:solidFill>
                <a:schemeClr val="dk1"/>
              </a:solidFill>
              <a:latin typeface="Tahoma"/>
              <a:ea typeface="Tahoma"/>
              <a:cs typeface="Tahoma"/>
              <a:sym typeface="Tahoma"/>
            </a:endParaRPr>
          </a:p>
          <a:p>
            <a:pPr indent="-457200" lvl="0" marL="457200" marR="0" rtl="0" algn="l">
              <a:spcBef>
                <a:spcPts val="0"/>
              </a:spcBef>
              <a:spcAft>
                <a:spcPts val="0"/>
              </a:spcAft>
              <a:buClr>
                <a:schemeClr val="dk1"/>
              </a:buClr>
              <a:buSzPts val="1800"/>
              <a:buFont typeface="Arial"/>
              <a:buChar char="•"/>
            </a:pPr>
            <a:r>
              <a:rPr lang="en-US" sz="1800">
                <a:solidFill>
                  <a:schemeClr val="dk1"/>
                </a:solidFill>
                <a:latin typeface="Tahoma"/>
                <a:ea typeface="Tahoma"/>
                <a:cs typeface="Tahoma"/>
                <a:sym typeface="Tahoma"/>
              </a:rPr>
              <a:t>co-operate on growing, compete less, share IT &amp; distribution</a:t>
            </a:r>
            <a:endParaRPr/>
          </a:p>
          <a:p>
            <a:pPr indent="-342900" lvl="0" marL="457200" marR="0" rtl="0" algn="l">
              <a:spcBef>
                <a:spcPts val="0"/>
              </a:spcBef>
              <a:spcAft>
                <a:spcPts val="0"/>
              </a:spcAft>
              <a:buClr>
                <a:schemeClr val="dk1"/>
              </a:buClr>
              <a:buSzPts val="1800"/>
              <a:buFont typeface="Arial"/>
              <a:buNone/>
            </a:pPr>
            <a:r>
              <a:t/>
            </a:r>
            <a:endParaRPr sz="1800">
              <a:solidFill>
                <a:schemeClr val="dk1"/>
              </a:solidFill>
              <a:latin typeface="Tahoma"/>
              <a:ea typeface="Tahoma"/>
              <a:cs typeface="Tahoma"/>
              <a:sym typeface="Tahoma"/>
            </a:endParaRPr>
          </a:p>
          <a:p>
            <a:pPr indent="-457200" lvl="0" marL="457200" marR="0" rtl="0" algn="l">
              <a:spcBef>
                <a:spcPts val="0"/>
              </a:spcBef>
              <a:spcAft>
                <a:spcPts val="0"/>
              </a:spcAft>
              <a:buClr>
                <a:schemeClr val="dk1"/>
              </a:buClr>
              <a:buSzPts val="1800"/>
              <a:buFont typeface="Arial"/>
              <a:buChar char="•"/>
            </a:pPr>
            <a:r>
              <a:rPr lang="en-US" sz="1800">
                <a:solidFill>
                  <a:schemeClr val="dk1"/>
                </a:solidFill>
                <a:latin typeface="Tahoma"/>
                <a:ea typeface="Tahoma"/>
                <a:cs typeface="Tahoma"/>
                <a:sym typeface="Tahoma"/>
              </a:rPr>
              <a:t>develop processing, freezing &amp; packing</a:t>
            </a:r>
            <a:endParaRPr/>
          </a:p>
          <a:p>
            <a:pPr indent="-342900" lvl="0" marL="457200" marR="0" rtl="0" algn="l">
              <a:spcBef>
                <a:spcPts val="0"/>
              </a:spcBef>
              <a:spcAft>
                <a:spcPts val="0"/>
              </a:spcAft>
              <a:buClr>
                <a:schemeClr val="dk1"/>
              </a:buClr>
              <a:buSzPts val="1800"/>
              <a:buFont typeface="Arial"/>
              <a:buNone/>
            </a:pPr>
            <a:r>
              <a:t/>
            </a:r>
            <a:endParaRPr sz="1800">
              <a:solidFill>
                <a:schemeClr val="dk1"/>
              </a:solidFill>
              <a:latin typeface="Tahoma"/>
              <a:ea typeface="Tahoma"/>
              <a:cs typeface="Tahoma"/>
              <a:sym typeface="Tahoma"/>
            </a:endParaRPr>
          </a:p>
          <a:p>
            <a:pPr indent="-457200" lvl="0" marL="457200" marR="0" rtl="0" algn="l">
              <a:spcBef>
                <a:spcPts val="0"/>
              </a:spcBef>
              <a:spcAft>
                <a:spcPts val="0"/>
              </a:spcAft>
              <a:buClr>
                <a:schemeClr val="dk1"/>
              </a:buClr>
              <a:buSzPts val="1800"/>
              <a:buFont typeface="Arial"/>
              <a:buChar char="•"/>
            </a:pPr>
            <a:r>
              <a:rPr lang="en-US" sz="1800">
                <a:solidFill>
                  <a:schemeClr val="dk1"/>
                </a:solidFill>
                <a:latin typeface="Tahoma"/>
                <a:ea typeface="Tahoma"/>
                <a:cs typeface="Tahoma"/>
                <a:sym typeface="Tahoma"/>
              </a:rPr>
              <a:t>establish food hub(s) as part of a regional network</a:t>
            </a:r>
            <a:endParaRPr/>
          </a:p>
          <a:p>
            <a:pPr indent="-342900" lvl="0" marL="457200" marR="0" rtl="0" algn="l">
              <a:spcBef>
                <a:spcPts val="0"/>
              </a:spcBef>
              <a:spcAft>
                <a:spcPts val="0"/>
              </a:spcAft>
              <a:buClr>
                <a:schemeClr val="dk1"/>
              </a:buClr>
              <a:buSzPts val="1800"/>
              <a:buFont typeface="Arial"/>
              <a:buNone/>
            </a:pPr>
            <a:r>
              <a:t/>
            </a:r>
            <a:endParaRPr sz="1800">
              <a:solidFill>
                <a:schemeClr val="dk1"/>
              </a:solidFill>
              <a:latin typeface="Tahoma"/>
              <a:ea typeface="Tahoma"/>
              <a:cs typeface="Tahoma"/>
              <a:sym typeface="Tahoma"/>
            </a:endParaRPr>
          </a:p>
          <a:p>
            <a:pPr indent="-457200" lvl="0" marL="457200" marR="0" rtl="0" algn="l">
              <a:spcBef>
                <a:spcPts val="0"/>
              </a:spcBef>
              <a:spcAft>
                <a:spcPts val="0"/>
              </a:spcAft>
              <a:buClr>
                <a:schemeClr val="dk1"/>
              </a:buClr>
              <a:buSzPts val="1800"/>
              <a:buFont typeface="Arial"/>
              <a:buChar char="•"/>
            </a:pPr>
            <a:r>
              <a:rPr lang="en-US" sz="1800">
                <a:solidFill>
                  <a:schemeClr val="dk1"/>
                </a:solidFill>
                <a:latin typeface="Tahoma"/>
                <a:ea typeface="Tahoma"/>
                <a:cs typeface="Tahoma"/>
                <a:sym typeface="Tahoma"/>
              </a:rPr>
              <a:t>own their market, invest in it and engage with their citizen neighbours</a:t>
            </a:r>
            <a:endParaRPr sz="1800">
              <a:solidFill>
                <a:schemeClr val="dk1"/>
              </a:solidFill>
              <a:latin typeface="Tahoma"/>
              <a:ea typeface="Tahoma"/>
              <a:cs typeface="Tahoma"/>
              <a:sym typeface="Tahoma"/>
            </a:endParaRPr>
          </a:p>
          <a:p>
            <a:pPr indent="0" lvl="0" marL="0" marR="0" rtl="0" algn="l">
              <a:spcBef>
                <a:spcPts val="0"/>
              </a:spcBef>
              <a:spcAft>
                <a:spcPts val="0"/>
              </a:spcAft>
              <a:buNone/>
            </a:pPr>
            <a:r>
              <a:t/>
            </a:r>
            <a:endParaRPr sz="1800">
              <a:solidFill>
                <a:schemeClr val="dk1"/>
              </a:solidFill>
              <a:latin typeface="Tahoma"/>
              <a:ea typeface="Tahoma"/>
              <a:cs typeface="Tahoma"/>
              <a:sym typeface="Tahoma"/>
            </a:endParaRPr>
          </a:p>
          <a:p>
            <a:pPr indent="0" lvl="0" marL="0" marR="0" rtl="0" algn="l">
              <a:spcBef>
                <a:spcPts val="0"/>
              </a:spcBef>
              <a:spcAft>
                <a:spcPts val="0"/>
              </a:spcAft>
              <a:buNone/>
            </a:pPr>
            <a:r>
              <a:rPr b="1" lang="en-US" sz="2800" u="sng">
                <a:solidFill>
                  <a:schemeClr val="dk1"/>
                </a:solidFill>
                <a:latin typeface="Tahoma"/>
                <a:ea typeface="Tahoma"/>
                <a:cs typeface="Tahoma"/>
                <a:sym typeface="Tahoma"/>
              </a:rPr>
              <a:t>Local Authorities</a:t>
            </a:r>
            <a:endParaRPr/>
          </a:p>
          <a:p>
            <a:pPr indent="-457200" lvl="0" marL="457200" marR="0" rtl="0" algn="l">
              <a:spcBef>
                <a:spcPts val="0"/>
              </a:spcBef>
              <a:spcAft>
                <a:spcPts val="0"/>
              </a:spcAft>
              <a:buClr>
                <a:schemeClr val="dk1"/>
              </a:buClr>
              <a:buSzPts val="1800"/>
              <a:buFont typeface="Arial"/>
              <a:buChar char="•"/>
            </a:pPr>
            <a:r>
              <a:rPr lang="en-US" sz="1800">
                <a:solidFill>
                  <a:schemeClr val="dk1"/>
                </a:solidFill>
                <a:latin typeface="Tahoma"/>
                <a:ea typeface="Tahoma"/>
                <a:cs typeface="Tahoma"/>
                <a:sym typeface="Tahoma"/>
              </a:rPr>
              <a:t>local procurement for schools, colleges &amp; care homes, County farms given preferred access to LA procurement</a:t>
            </a:r>
            <a:endParaRPr/>
          </a:p>
          <a:p>
            <a:pPr indent="-342900" lvl="0" marL="457200" marR="0" rtl="0" algn="l">
              <a:spcBef>
                <a:spcPts val="0"/>
              </a:spcBef>
              <a:spcAft>
                <a:spcPts val="0"/>
              </a:spcAft>
              <a:buClr>
                <a:schemeClr val="dk1"/>
              </a:buClr>
              <a:buSzPts val="1800"/>
              <a:buFont typeface="Arial"/>
              <a:buNone/>
            </a:pPr>
            <a:r>
              <a:t/>
            </a:r>
            <a:endParaRPr sz="1800">
              <a:solidFill>
                <a:schemeClr val="dk1"/>
              </a:solidFill>
              <a:latin typeface="Tahoma"/>
              <a:ea typeface="Tahoma"/>
              <a:cs typeface="Tahoma"/>
              <a:sym typeface="Tahoma"/>
            </a:endParaRPr>
          </a:p>
          <a:p>
            <a:pPr indent="-457200" lvl="0" marL="457200" marR="0" rtl="0" algn="l">
              <a:spcBef>
                <a:spcPts val="0"/>
              </a:spcBef>
              <a:spcAft>
                <a:spcPts val="0"/>
              </a:spcAft>
              <a:buClr>
                <a:schemeClr val="dk1"/>
              </a:buClr>
              <a:buSzPts val="1800"/>
              <a:buFont typeface="Arial"/>
              <a:buChar char="•"/>
            </a:pPr>
            <a:r>
              <a:rPr lang="en-US" sz="1800">
                <a:solidFill>
                  <a:schemeClr val="dk1"/>
                </a:solidFill>
                <a:latin typeface="Tahoma"/>
                <a:ea typeface="Tahoma"/>
                <a:cs typeface="Tahoma"/>
                <a:sym typeface="Tahoma"/>
              </a:rPr>
              <a:t>sympathetic planning decisions for smaller units including worker &amp; farmer accommodation, on farm processing, winter water storage for animals &amp; irrigation</a:t>
            </a:r>
            <a:endParaRPr/>
          </a:p>
          <a:p>
            <a:pPr indent="-342900" lvl="0" marL="457200" marR="0" rtl="0" algn="l">
              <a:spcBef>
                <a:spcPts val="0"/>
              </a:spcBef>
              <a:spcAft>
                <a:spcPts val="0"/>
              </a:spcAft>
              <a:buClr>
                <a:schemeClr val="dk1"/>
              </a:buClr>
              <a:buSzPts val="1800"/>
              <a:buFont typeface="Arial"/>
              <a:buNone/>
            </a:pPr>
            <a:r>
              <a:t/>
            </a:r>
            <a:endParaRPr sz="1800">
              <a:solidFill>
                <a:schemeClr val="dk1"/>
              </a:solidFill>
              <a:latin typeface="Tahoma"/>
              <a:ea typeface="Tahoma"/>
              <a:cs typeface="Tahoma"/>
              <a:sym typeface="Tahoma"/>
            </a:endParaRPr>
          </a:p>
          <a:p>
            <a:pPr indent="-457200" lvl="0" marL="457200" marR="0" rtl="0" algn="l">
              <a:spcBef>
                <a:spcPts val="0"/>
              </a:spcBef>
              <a:spcAft>
                <a:spcPts val="0"/>
              </a:spcAft>
              <a:buClr>
                <a:schemeClr val="dk1"/>
              </a:buClr>
              <a:buSzPts val="1800"/>
              <a:buFont typeface="Arial"/>
              <a:buChar char="•"/>
            </a:pPr>
            <a:r>
              <a:rPr lang="en-US" sz="1800">
                <a:solidFill>
                  <a:schemeClr val="dk1"/>
                </a:solidFill>
                <a:latin typeface="Tahoma"/>
                <a:ea typeface="Tahoma"/>
                <a:cs typeface="Tahoma"/>
                <a:sym typeface="Tahoma"/>
              </a:rPr>
              <a:t>affirmative engagement with retailers to encourage &amp; foster local sourcing across their stores &amp; kitchens. Monitor and report the size &amp; value of the local food economy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descr="A map of South Hams area of South Devon with red outline&#10;&#10;" id="135" name="Google Shape;135;p8"/>
          <p:cNvPicPr preferRelativeResize="0"/>
          <p:nvPr/>
        </p:nvPicPr>
        <p:blipFill rotWithShape="1">
          <a:blip r:embed="rId3">
            <a:alphaModFix amt="20000"/>
          </a:blip>
          <a:srcRect b="0" l="0" r="0" t="0"/>
          <a:stretch/>
        </p:blipFill>
        <p:spPr>
          <a:xfrm>
            <a:off x="979656" y="599153"/>
            <a:ext cx="10232687" cy="5974364"/>
          </a:xfrm>
          <a:prstGeom prst="rect">
            <a:avLst/>
          </a:prstGeom>
          <a:noFill/>
          <a:ln>
            <a:noFill/>
          </a:ln>
        </p:spPr>
      </p:pic>
      <p:sp>
        <p:nvSpPr>
          <p:cNvPr id="136" name="Google Shape;136;p8"/>
          <p:cNvSpPr txBox="1"/>
          <p:nvPr>
            <p:ph type="ctrTitle"/>
          </p:nvPr>
        </p:nvSpPr>
        <p:spPr>
          <a:xfrm>
            <a:off x="821933" y="4919983"/>
            <a:ext cx="4274049" cy="108526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ahoma"/>
              <a:buNone/>
            </a:pPr>
            <a:r>
              <a:rPr lang="en-US">
                <a:latin typeface="Tahoma"/>
                <a:ea typeface="Tahoma"/>
                <a:cs typeface="Tahoma"/>
                <a:sym typeface="Tahoma"/>
              </a:rPr>
              <a:t>Thank You</a:t>
            </a:r>
            <a:endParaRPr/>
          </a:p>
        </p:txBody>
      </p:sp>
      <p:sp>
        <p:nvSpPr>
          <p:cNvPr id="137" name="Google Shape;137;p8"/>
          <p:cNvSpPr txBox="1"/>
          <p:nvPr>
            <p:ph idx="1" type="subTitle"/>
          </p:nvPr>
        </p:nvSpPr>
        <p:spPr>
          <a:xfrm>
            <a:off x="7520683" y="4794465"/>
            <a:ext cx="4150760" cy="1655762"/>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400"/>
              <a:buNone/>
            </a:pPr>
            <a:r>
              <a:t/>
            </a:r>
            <a:endParaRPr/>
          </a:p>
          <a:p>
            <a:pPr indent="0" lvl="0" marL="0" rtl="0" algn="ctr">
              <a:lnSpc>
                <a:spcPct val="90000"/>
              </a:lnSpc>
              <a:spcBef>
                <a:spcPts val="1000"/>
              </a:spcBef>
              <a:spcAft>
                <a:spcPts val="0"/>
              </a:spcAft>
              <a:buClr>
                <a:schemeClr val="dk1"/>
              </a:buClr>
              <a:buSzPts val="2400"/>
              <a:buNone/>
            </a:pPr>
            <a:r>
              <a:rPr lang="en-US">
                <a:latin typeface="Tahoma"/>
                <a:ea typeface="Tahoma"/>
                <a:cs typeface="Tahoma"/>
                <a:sym typeface="Tahoma"/>
              </a:rPr>
              <a:t>Andy Johnson</a:t>
            </a:r>
            <a:endParaRPr/>
          </a:p>
          <a:p>
            <a:pPr indent="0" lvl="0" marL="0" rtl="0" algn="ctr">
              <a:lnSpc>
                <a:spcPct val="90000"/>
              </a:lnSpc>
              <a:spcBef>
                <a:spcPts val="1000"/>
              </a:spcBef>
              <a:spcAft>
                <a:spcPts val="0"/>
              </a:spcAft>
              <a:buClr>
                <a:schemeClr val="dk1"/>
              </a:buClr>
              <a:buSzPts val="2400"/>
              <a:buNone/>
            </a:pPr>
            <a:r>
              <a:t/>
            </a:r>
            <a:endParaRPr>
              <a:latin typeface="Tahoma"/>
              <a:ea typeface="Tahoma"/>
              <a:cs typeface="Tahoma"/>
              <a:sym typeface="Tahoma"/>
            </a:endParaRPr>
          </a:p>
          <a:p>
            <a:pPr indent="0" lvl="0" marL="0" rtl="0" algn="ctr">
              <a:lnSpc>
                <a:spcPct val="90000"/>
              </a:lnSpc>
              <a:spcBef>
                <a:spcPts val="1000"/>
              </a:spcBef>
              <a:spcAft>
                <a:spcPts val="0"/>
              </a:spcAft>
              <a:buClr>
                <a:schemeClr val="dk1"/>
              </a:buClr>
              <a:buSzPts val="2400"/>
              <a:buNone/>
            </a:pPr>
            <a:r>
              <a:rPr lang="en-US">
                <a:latin typeface="Tahoma"/>
                <a:ea typeface="Tahoma"/>
                <a:cs typeface="Tahoma"/>
                <a:sym typeface="Tahoma"/>
              </a:rPr>
              <a:t>hommedeterre@icloud.com</a:t>
            </a:r>
            <a:endParaRPr>
              <a:latin typeface="Tahoma"/>
              <a:ea typeface="Tahoma"/>
              <a:cs typeface="Tahoma"/>
              <a:sym typeface="Tahoma"/>
            </a:endParaRPr>
          </a:p>
        </p:txBody>
      </p:sp>
      <p:sp>
        <p:nvSpPr>
          <p:cNvPr id="138" name="Google Shape;138;p8"/>
          <p:cNvSpPr txBox="1"/>
          <p:nvPr/>
        </p:nvSpPr>
        <p:spPr>
          <a:xfrm>
            <a:off x="1345915" y="852755"/>
            <a:ext cx="8815227" cy="16746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8"/>
          <p:cNvSpPr txBox="1"/>
          <p:nvPr/>
        </p:nvSpPr>
        <p:spPr>
          <a:xfrm>
            <a:off x="1133768" y="852755"/>
            <a:ext cx="9756838" cy="29546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ahoma"/>
                <a:ea typeface="Tahoma"/>
                <a:cs typeface="Tahoma"/>
                <a:sym typeface="Tahoma"/>
              </a:rPr>
              <a:t>Further Reading:</a:t>
            </a:r>
            <a:endParaRPr/>
          </a:p>
          <a:p>
            <a:pPr indent="0" lvl="0" marL="0" marR="0" rtl="0" algn="l">
              <a:spcBef>
                <a:spcPts val="0"/>
              </a:spcBef>
              <a:spcAft>
                <a:spcPts val="0"/>
              </a:spcAft>
              <a:buNone/>
            </a:pPr>
            <a:r>
              <a:t/>
            </a:r>
            <a:endParaRPr sz="2400">
              <a:solidFill>
                <a:schemeClr val="dk1"/>
              </a:solidFill>
              <a:latin typeface="Tahoma"/>
              <a:ea typeface="Tahoma"/>
              <a:cs typeface="Tahoma"/>
              <a:sym typeface="Tahoma"/>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Tahoma"/>
                <a:ea typeface="Tahoma"/>
                <a:cs typeface="Tahoma"/>
                <a:sym typeface="Tahoma"/>
              </a:rPr>
              <a:t>Devon’s Good Food Strategy from the Devon Food Partnership</a:t>
            </a:r>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Tahoma"/>
              <a:ea typeface="Tahoma"/>
              <a:cs typeface="Tahoma"/>
              <a:sym typeface="Tahoma"/>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Tahoma"/>
                <a:ea typeface="Tahoma"/>
                <a:cs typeface="Tahoma"/>
                <a:sym typeface="Tahoma"/>
              </a:rPr>
              <a:t>Sustain UK + RSPB, “The Case for Local Food”</a:t>
            </a:r>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Tahoma"/>
              <a:ea typeface="Tahoma"/>
              <a:cs typeface="Tahoma"/>
              <a:sym typeface="Tahoma"/>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Tahoma"/>
                <a:ea typeface="Tahoma"/>
                <a:cs typeface="Tahoma"/>
                <a:sym typeface="Tahoma"/>
              </a:rPr>
              <a:t>“Sitopia – How Food Can Save the World”  by  Carolyn Steel</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Tahoma"/>
              <a:ea typeface="Tahoma"/>
              <a:cs typeface="Tahoma"/>
              <a:sym typeface="Tahom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2023-11-09T16:42:55Z</dcterms:created>
  <dc:creator>Andy J - HommeDeTerre</dc:creator>
</cp:coreProperties>
</file>